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A5D6307-6966-4D71-8C48-7D7DB325B94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Untitled Section" id="{6A37DA55-DEEE-47A5-94BD-3F453EE52C91}">
          <p14:sldIdLst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2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02" y="66"/>
      </p:cViewPr>
      <p:guideLst>
        <p:guide orient="horz" pos="913"/>
        <p:guide pos="3840"/>
        <p:guide orient="horz" pos="22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83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83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04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0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31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7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8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6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9000">
              <a:srgbClr val="0070C0"/>
            </a:gs>
            <a:gs pos="94000">
              <a:srgbClr val="FF0000"/>
            </a:gs>
            <a:gs pos="59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196EB-541C-4FDE-82D9-A6D6930948D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F4FB7-4223-4947-B8D5-016D5591FA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2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4.png"/><Relationship Id="rId5" Type="http://schemas.microsoft.com/office/2007/relationships/media" Target="../media/media3.m4a"/><Relationship Id="rId10" Type="http://schemas.openxmlformats.org/officeDocument/2006/relationships/image" Target="../media/image3.png"/><Relationship Id="rId4" Type="http://schemas.openxmlformats.org/officeDocument/2006/relationships/audio" Target="../media/media2.m4a"/><Relationship Id="rId9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o.wikipedia.org/wiki/Unirea_Basarabiei_cu_Rom%C3%A2nia" TargetMode="External"/><Relationship Id="rId2" Type="http://schemas.openxmlformats.org/officeDocument/2006/relationships/hyperlink" Target="http://enciclopediaromaniei.ro/wiki/Fi%C8%99ier:Adobepdfreader7_icon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nciclopediaromaniei.ro/wiki/Unirea_Transilvaniei_cu_Rom%C3%A2nia" TargetMode="External"/><Relationship Id="rId5" Type="http://schemas.openxmlformats.org/officeDocument/2006/relationships/hyperlink" Target="https://ro.wikipedia.org/wiki/Unirea_transilvaniei_cu_Rom%C3%A2nia" TargetMode="External"/><Relationship Id="rId4" Type="http://schemas.openxmlformats.org/officeDocument/2006/relationships/hyperlink" Target="https://ro.wikipedia.org/wiki/Unirea_Bucovinei_cu_Rom%C3%A2nia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34404"/>
            <a:ext cx="9144000" cy="669403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524000" y="570715"/>
            <a:ext cx="9540000" cy="1077218"/>
          </a:xfrm>
          <a:prstGeom prst="rect">
            <a:avLst/>
          </a:prstGeom>
        </p:spPr>
        <p:txBody>
          <a:bodyPr wrap="square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ro-RO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Rounded MT Bold" panose="020F0704030504030204" pitchFamily="34" charset="0"/>
              </a:rPr>
              <a:t>1 DECEMBRIE</a:t>
            </a:r>
          </a:p>
          <a:p>
            <a:pPr algn="ctr"/>
            <a:r>
              <a:rPr lang="ro-RO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Rounded MT Bold" panose="020F0704030504030204" pitchFamily="34" charset="0"/>
              </a:rPr>
              <a:t>ZIUA NAȚIONALĂ A ROMÂNIEI 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23311"/>
            <a:ext cx="1295201" cy="148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 descr="RomaniaFla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680">
            <a:off x="331675" y="229276"/>
            <a:ext cx="1481962" cy="223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ă fii român, corvoadă sau mândrie? « Opinii, opinii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61" y="2201852"/>
            <a:ext cx="9878095" cy="429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nul eroil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2880"/>
            <a:ext cx="1219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În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primăvara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anului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1918 au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apărut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lucrările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lui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Oskár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Jászi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şi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ale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lui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Karl Renner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privind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situaţia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naţiunilor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Imperiului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Austro-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Ungar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şi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dreptul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acestora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la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autodeterminare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La 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3</a:t>
            </a:r>
            <a:r>
              <a:rPr lang="en-GB" b="0" i="0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ro-RO" dirty="0">
                <a:solidFill>
                  <a:srgbClr val="002060"/>
                </a:solidFill>
                <a:latin typeface="Verdana" panose="020B0604030504040204" pitchFamily="34" charset="0"/>
              </a:rPr>
              <a:t>16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effectLst/>
                <a:latin typeface="Verdana" panose="020B0604030504040204" pitchFamily="34" charset="0"/>
              </a:rPr>
              <a:t>octombrie</a:t>
            </a:r>
            <a:r>
              <a:rPr lang="ro-RO" b="0" i="0" u="none" strike="noStrike" dirty="0">
                <a:effectLst/>
                <a:latin typeface="Verdana" panose="020B0604030504040204" pitchFamily="34" charset="0"/>
              </a:rPr>
              <a:t> </a:t>
            </a:r>
            <a:r>
              <a:rPr lang="en-GB" b="0" i="0" u="none" strike="noStrike" dirty="0">
                <a:effectLst/>
                <a:latin typeface="Verdana" panose="020B0604030504040204" pitchFamily="34" charset="0"/>
              </a:rPr>
              <a:t>1918</a:t>
            </a:r>
            <a:r>
              <a:rPr lang="en-GB" b="0" i="0" dirty="0">
                <a:effectLst/>
                <a:latin typeface="Verdana" panose="020B0604030504040204" pitchFamily="34" charset="0"/>
              </a:rPr>
              <a:t> 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împăratul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Carol I al Austro-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Ungariei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lansat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manifestul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GB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Către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popoarele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mele</a:t>
            </a:r>
            <a:r>
              <a:rPr lang="en-GB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credincioase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prin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care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propunea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crearea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unui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stat federal,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compus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din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regatele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„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independente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” ale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Austriei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Ungariei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inclusiv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Transilvania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Cehiei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Iugoslaviei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Poloniei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şi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Ucrainei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Românii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din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Ungaria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au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respins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această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variantă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5</a:t>
            </a:r>
            <a:r>
              <a:rPr lang="en-GB" b="0" i="0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ro-RO" dirty="0">
                <a:solidFill>
                  <a:srgbClr val="002060"/>
                </a:solidFill>
                <a:latin typeface="Verdana" panose="020B0604030504040204" pitchFamily="34" charset="0"/>
              </a:rPr>
              <a:t>18</a:t>
            </a:r>
            <a:r>
              <a:rPr lang="ro-RO" b="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octom</a:t>
            </a:r>
            <a:r>
              <a:rPr lang="ro-RO" dirty="0">
                <a:solidFill>
                  <a:srgbClr val="002060"/>
                </a:solidFill>
                <a:latin typeface="Verdana" panose="020B0604030504040204" pitchFamily="34" charset="0"/>
              </a:rPr>
              <a:t>b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rie</a:t>
            </a:r>
            <a:r>
              <a:rPr lang="en-GB" b="0" i="0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1918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preşedintele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american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Woodrow Wilson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recunoscut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dreptul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la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autodeterminare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al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popoarelor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din Austro-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Ungaria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Începând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cu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luna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octombrie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unităţile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austro-ungare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au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început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să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părăsească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frontul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şi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să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îndrepte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către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casă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iar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în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Praga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Viena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şi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Budapesta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au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început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revoluţii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populare</a:t>
            </a:r>
            <a:endParaRPr lang="en-GB" dirty="0"/>
          </a:p>
        </p:txBody>
      </p:sp>
      <p:pic>
        <p:nvPicPr>
          <p:cNvPr id="4098" name="Picture 2" descr="Fișier:Harta etnica AustroUngaria si Roma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9240"/>
            <a:ext cx="7409815" cy="41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40284" y="5288668"/>
            <a:ext cx="3910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Harta etnica AustroUngaria si Romania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1" y="239148"/>
            <a:ext cx="770440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rgbClr val="000000"/>
                </a:solidFill>
                <a:effectLst/>
              </a:rPr>
              <a:t>În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Transilvania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, la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începutul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lunii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</a:t>
            </a:r>
            <a:r>
              <a:rPr lang="ro-RO" b="0" i="0" dirty="0">
                <a:solidFill>
                  <a:srgbClr val="000000"/>
                </a:solidFill>
                <a:effectLst/>
              </a:rPr>
              <a:t>octombrie</a:t>
            </a:r>
            <a:r>
              <a:rPr lang="en-GB" b="0" i="0" dirty="0">
                <a:solidFill>
                  <a:srgbClr val="002060"/>
                </a:solidFill>
                <a:effectLst/>
              </a:rPr>
              <a:t>,</a:t>
            </a:r>
            <a:r>
              <a:rPr lang="ro-RO" dirty="0">
                <a:solidFill>
                  <a:srgbClr val="002060"/>
                </a:solidFill>
              </a:rPr>
              <a:t>Partidul Socialist Democrat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din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Ungaria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şi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-a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început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colaborarea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cu </a:t>
            </a:r>
            <a:r>
              <a:rPr lang="ro-RO" b="0" i="0" dirty="0">
                <a:solidFill>
                  <a:srgbClr val="000000"/>
                </a:solidFill>
                <a:effectLst/>
              </a:rPr>
              <a:t>Partidul NaționalRomân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 </a:t>
            </a:r>
            <a:r>
              <a:rPr lang="ro-RO" dirty="0">
                <a:solidFill>
                  <a:srgbClr val="000000"/>
                </a:solidFill>
              </a:rPr>
              <a:t>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a </a:t>
            </a:r>
            <a:r>
              <a:rPr lang="en-GB" b="0" i="0" u="none" strike="noStrike" dirty="0" err="1">
                <a:effectLst/>
              </a:rPr>
              <a:t>Orad</a:t>
            </a:r>
            <a:r>
              <a:rPr lang="ro-RO" b="0" i="0" u="none" strike="noStrike" dirty="0">
                <a:effectLst/>
              </a:rPr>
              <a:t>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s-au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desfăşurat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lucrările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Comitetului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Executiv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al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Partidului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Naţional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Român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În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cadrul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acestora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s-a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hotărât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ca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naţiunea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română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din Austro-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Ungaria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, „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liberă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orice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înrâurire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străină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”,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să-şi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aleagă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„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aşezarea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ei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printre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naţiunile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libere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”.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Rezoluţia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Comitetului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Executiv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fost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citită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către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</a:t>
            </a:r>
            <a:r>
              <a:rPr lang="ro-RO" b="0" i="0" dirty="0">
                <a:solidFill>
                  <a:srgbClr val="000000"/>
                </a:solidFill>
                <a:effectLst/>
              </a:rPr>
              <a:t>Alexandru Vaida </a:t>
            </a:r>
            <a:r>
              <a:rPr lang="en-GB" b="0" i="0" u="none" strike="noStrike" dirty="0">
                <a:effectLst/>
              </a:rPr>
              <a:t>-</a:t>
            </a:r>
            <a:r>
              <a:rPr lang="ro-RO" b="0" i="0" u="none" strike="noStrike" dirty="0">
                <a:effectLst/>
              </a:rPr>
              <a:t>Voevod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în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Parlamentul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din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Budapesta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</a:t>
            </a:r>
            <a:r>
              <a:rPr lang="en-GB" b="0" i="0" u="none" strike="noStrike" dirty="0">
                <a:effectLst/>
              </a:rPr>
              <a:t>5</a:t>
            </a:r>
            <a:r>
              <a:rPr lang="en-GB" b="0" i="0" dirty="0">
                <a:effectLst/>
              </a:rPr>
              <a:t>/</a:t>
            </a:r>
            <a:r>
              <a:rPr lang="ro-RO" dirty="0"/>
              <a:t>18</a:t>
            </a:r>
            <a:r>
              <a:rPr lang="en-GB" b="0" i="0" u="none" strike="noStrike" dirty="0">
                <a:solidFill>
                  <a:srgbClr val="002BB8"/>
                </a:solidFill>
                <a:effectLst/>
              </a:rPr>
              <a:t> </a:t>
            </a:r>
            <a:r>
              <a:rPr lang="ro-RO" b="0" i="0" u="none" strike="noStrike" dirty="0">
                <a:effectLst/>
              </a:rPr>
              <a:t>octombrie</a:t>
            </a:r>
            <a:r>
              <a:rPr lang="ro-RO" b="0" i="0" u="none" strike="noStrike" dirty="0">
                <a:solidFill>
                  <a:srgbClr val="002BB8"/>
                </a:solidFill>
                <a:effectLst/>
              </a:rPr>
              <a:t> 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Împreună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cu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Partidul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Socialist Democrat,  PNR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constituit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</a:t>
            </a:r>
            <a:r>
              <a:rPr lang="ro-RO" dirty="0"/>
              <a:t>Consiliul  Național Român Central</a:t>
            </a:r>
            <a:r>
              <a:rPr lang="en-GB" b="0" i="0" dirty="0">
                <a:effectLst/>
              </a:rPr>
              <a:t>, </a:t>
            </a:r>
            <a:r>
              <a:rPr lang="en-GB" b="0" i="0" dirty="0">
                <a:solidFill>
                  <a:srgbClr val="000000"/>
                </a:solidFill>
                <a:effectLst/>
              </a:rPr>
              <a:t>un organ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reprezentativ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al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tuturor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românilor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din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cuprinsul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monarhiei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dualiste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Consiliul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era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compus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din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şase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membri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PNR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şi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şase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PSD sub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preşedinţia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lui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Ştefan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Cicio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Pop. </a:t>
            </a:r>
            <a:endParaRPr lang="ro-RO" b="0" i="0" dirty="0">
              <a:solidFill>
                <a:srgbClr val="000000"/>
              </a:solidFill>
              <a:effectLst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</a:rPr>
              <a:t>CNRC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notificat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guvernul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maghiar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decizia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de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prelua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asupra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sa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guvernarea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Transilvaniei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 O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nouă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delegaţie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fost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trimisă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la Arad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trei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zile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mai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târziu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 De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asemenea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, Iuliu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Maniu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venit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special de la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Viena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cu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această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ocazie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Partea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ungară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pledat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pentru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găsirea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unei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soluţii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provizorii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până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la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Conferinţa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de Pace,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însă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această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propunere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fost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refuzată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categoric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Maniu</a:t>
            </a:r>
            <a:r>
              <a:rPr lang="en-GB" b="0" i="0" dirty="0">
                <a:solidFill>
                  <a:srgbClr val="000000"/>
                </a:solidFill>
                <a:effectLst/>
              </a:rPr>
              <a:t>: </a:t>
            </a:r>
            <a:r>
              <a:rPr lang="en-GB" b="1" i="0" dirty="0">
                <a:solidFill>
                  <a:srgbClr val="000000"/>
                </a:solidFill>
                <a:effectLst/>
              </a:rPr>
              <a:t>„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Naţiunea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română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pretinde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independenţa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sa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de stat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şi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nu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admite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ca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acest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drept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să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fie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întunecat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prin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soluţii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provizorii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”. La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întrebarea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lui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Iászi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Oskar,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ministrul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Naţionalităţilor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din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Ungaria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: „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În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definitiv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vor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românii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?”,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Maniu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răspuns</a:t>
            </a:r>
            <a:r>
              <a:rPr lang="en-GB" b="0" i="0" dirty="0">
                <a:solidFill>
                  <a:srgbClr val="000000"/>
                </a:solidFill>
                <a:effectLst/>
              </a:rPr>
              <a:t>: „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Teljes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elszakadás</a:t>
            </a:r>
            <a:r>
              <a:rPr lang="en-GB" b="0" i="0" dirty="0">
                <a:solidFill>
                  <a:srgbClr val="000000"/>
                </a:solidFill>
                <a:effectLst/>
              </a:rPr>
              <a:t>” (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Despărţirea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totală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) .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Drept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urmare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pe</a:t>
            </a:r>
            <a:r>
              <a:rPr lang="ro-RO" b="0" i="0" dirty="0">
                <a:solidFill>
                  <a:srgbClr val="000000"/>
                </a:solidFill>
                <a:effectLst/>
              </a:rPr>
              <a:t> </a:t>
            </a:r>
            <a:r>
              <a:rPr lang="ro-RO" b="0" i="0" dirty="0">
                <a:effectLst/>
              </a:rPr>
              <a:t>3/15 noiembrie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CNRC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publicat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manifestul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</a:t>
            </a:r>
            <a:r>
              <a:rPr lang="en-GB" b="0" i="1" dirty="0" err="1">
                <a:solidFill>
                  <a:srgbClr val="000000"/>
                </a:solidFill>
                <a:effectLst/>
              </a:rPr>
              <a:t>Către</a:t>
            </a:r>
            <a:r>
              <a:rPr lang="en-GB" b="0" i="1" dirty="0">
                <a:solidFill>
                  <a:srgbClr val="000000"/>
                </a:solidFill>
                <a:effectLst/>
              </a:rPr>
              <a:t> </a:t>
            </a:r>
            <a:r>
              <a:rPr lang="en-GB" b="0" i="1" dirty="0" err="1">
                <a:solidFill>
                  <a:srgbClr val="000000"/>
                </a:solidFill>
                <a:effectLst/>
              </a:rPr>
              <a:t>popoarele</a:t>
            </a:r>
            <a:r>
              <a:rPr lang="en-GB" b="0" i="1" dirty="0">
                <a:solidFill>
                  <a:srgbClr val="000000"/>
                </a:solidFill>
                <a:effectLst/>
              </a:rPr>
              <a:t> </a:t>
            </a:r>
            <a:r>
              <a:rPr lang="en-GB" b="0" i="1" dirty="0" err="1">
                <a:solidFill>
                  <a:srgbClr val="000000"/>
                </a:solidFill>
                <a:effectLst/>
              </a:rPr>
              <a:t>lumii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prin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care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comunicat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hotărârea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de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convoca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o Mare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Adunare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Naţională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românilor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care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să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voteze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unirea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tuturor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teritoriilor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din Austro-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Ungaria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locuite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aceştia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cu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Regatul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României</a:t>
            </a:r>
            <a:endParaRPr lang="en-GB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3076" name="Picture 4" descr="Fișier:Romanul Arad 1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47" y="345560"/>
            <a:ext cx="3924300" cy="59708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rgbClr val="8B3357"/>
              </a:gs>
              <a:gs pos="13000">
                <a:srgbClr val="0070C0"/>
              </a:gs>
              <a:gs pos="83186">
                <a:srgbClr val="FF0000"/>
              </a:gs>
              <a:gs pos="40000">
                <a:srgbClr val="FFFF00"/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369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97757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Lucrările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Marii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Adunări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Naţionale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s-au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desfăşurat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ziua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 </a:t>
            </a:r>
            <a:r>
              <a:rPr lang="en-GB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GB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noiembrie</a:t>
            </a: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decembrie</a:t>
            </a: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1918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incinta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Casei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Armatei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austro-ungare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viitoarea</a:t>
            </a: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Sală</a:t>
            </a:r>
            <a:r>
              <a:rPr lang="en-GB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Unirii</a:t>
            </a:r>
            <a:r>
              <a:rPr lang="en-GB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din Alba Iulia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1228 de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delegaţi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românilor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„din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Transilvania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Banat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Ţara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Ungurească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au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votat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rezoluţie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care „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decretează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unirea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acelor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români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tuturor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teritoriilor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locuite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dânşii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România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Adunarea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Naţională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proclamă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îndeosebi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dreptul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inalienabil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naţiunii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române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întreg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Banatul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cuprins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între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râurile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Mureş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Tisa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Dunăre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  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proclamă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libertatea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egalitatea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autonomia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toate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confesiunile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religioase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libertatea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votul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universal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reprezentare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proporţională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parlament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precum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reformă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agrară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radicală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Rezoluţia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Unirii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citită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 </a:t>
            </a:r>
            <a:r>
              <a:rPr lang="en-GB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Vasile</a:t>
            </a:r>
            <a:r>
              <a:rPr lang="en-GB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Goldiş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prezenţa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celor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peste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100.000 de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participanţi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final,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Marea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Adunare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ales un organism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numit</a:t>
            </a:r>
            <a:r>
              <a:rPr lang="ro-RO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Marele </a:t>
            </a:r>
            <a:r>
              <a:rPr lang="ro-RO" sz="2000" dirty="0">
                <a:latin typeface="Calibri" panose="020F0502020204030204" pitchFamily="34" charset="0"/>
                <a:cs typeface="Calibri" panose="020F0502020204030204" pitchFamily="34" charset="0"/>
              </a:rPr>
              <a:t>Sfat Național Român Transilvania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reprezenta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interesele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românilor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până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convocarea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viitoarei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Adunări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Constituante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României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Mari,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iar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sânul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acestuia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 organism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executiv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numit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Consiliul</a:t>
            </a:r>
            <a:r>
              <a:rPr lang="en-GB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Dirigent</a:t>
            </a: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Populaţia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prezentă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Platoul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Romanilor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din Alba Iulia a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depăşit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100.000 de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persoane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venite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toate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colţurile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imperiului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Austro-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Ungar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locuite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români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Singurele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fotografii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care s-au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păstrat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această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adunare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realizate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către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Samoilă</a:t>
            </a:r>
            <a:r>
              <a:rPr lang="en-GB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Mârza</a:t>
            </a:r>
            <a:r>
              <a:rPr lang="ro-RO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34" y="112542"/>
            <a:ext cx="5326966" cy="67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0"/>
            <a:ext cx="10902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9000">
              <a:srgbClr val="0070C0"/>
            </a:gs>
            <a:gs pos="94000">
              <a:srgbClr val="FF0000"/>
            </a:gs>
            <a:gs pos="59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4055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rgbClr val="0070C0"/>
              </a:gs>
              <a:gs pos="94000">
                <a:srgbClr val="FF0000"/>
              </a:gs>
              <a:gs pos="59000">
                <a:srgbClr val="FFFF00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o-RO" sz="2400" b="1" dirty="0">
                <a:latin typeface="+mn-lt"/>
              </a:rPr>
              <a:t>Bibliografie:</a:t>
            </a:r>
            <a:br>
              <a:rPr lang="ro-RO" sz="1800" dirty="0">
                <a:latin typeface="+mn-lt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ro-RO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1.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Istoria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poporului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român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Editura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Ştiinţifică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Bucureşti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, 1970.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</a:br>
            <a:r>
              <a:rPr kumimoji="0" lang="ro-RO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2.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Istoria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României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Transilvania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, vol. II,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Editura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„George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Bariţiu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”, Cluj-Napoca, 1997.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2BB8"/>
                </a:solidFill>
                <a:effectLst/>
                <a:latin typeface="+mn-lt"/>
                <a:hlinkClick r:id="rId2"/>
              </a:rPr>
              <a:t> 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 PDF, 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1,33 MB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</a:br>
            <a:r>
              <a:rPr kumimoji="0" lang="ro-RO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3.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Iancu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Gheorghe, 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Contribuţia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Consiliului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Dirigent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la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consolidarea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Statului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naţional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unitar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român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(1918-1920)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Editura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Dacia, Cluj-Napoca, 1985.</a:t>
            </a:r>
            <a:br>
              <a:rPr lang="ro-RO" altLang="en-US" sz="1800" dirty="0">
                <a:solidFill>
                  <a:srgbClr val="000000"/>
                </a:solidFill>
                <a:latin typeface="+mn-lt"/>
              </a:rPr>
            </a:br>
            <a:r>
              <a:rPr lang="ro-RO" altLang="en-US" sz="1800" dirty="0">
                <a:solidFill>
                  <a:srgbClr val="000000"/>
                </a:solidFill>
                <a:latin typeface="+mn-lt"/>
              </a:rPr>
              <a:t>4. </a:t>
            </a:r>
            <a:r>
              <a:rPr lang="en-GB" sz="1800" dirty="0" err="1"/>
              <a:t>Ioan</a:t>
            </a:r>
            <a:r>
              <a:rPr lang="en-GB" sz="1800" dirty="0"/>
              <a:t> </a:t>
            </a:r>
            <a:r>
              <a:rPr lang="en-GB" sz="1800" dirty="0" err="1"/>
              <a:t>Scurtu</a:t>
            </a:r>
            <a:r>
              <a:rPr lang="en-GB" sz="1800" dirty="0"/>
              <a:t> (</a:t>
            </a:r>
            <a:r>
              <a:rPr lang="en-GB" sz="1800" dirty="0" err="1"/>
              <a:t>coord</a:t>
            </a:r>
            <a:r>
              <a:rPr lang="en-GB" sz="1800" dirty="0"/>
              <a:t>.), </a:t>
            </a:r>
            <a:r>
              <a:rPr lang="en-GB" sz="1800" i="1" dirty="0" err="1"/>
              <a:t>România</a:t>
            </a:r>
            <a:r>
              <a:rPr lang="en-GB" sz="1800" i="1" dirty="0"/>
              <a:t>. </a:t>
            </a:r>
            <a:r>
              <a:rPr lang="en-GB" sz="1800" i="1" dirty="0" err="1"/>
              <a:t>Documentele</a:t>
            </a:r>
            <a:r>
              <a:rPr lang="en-GB" sz="1800" i="1" dirty="0"/>
              <a:t> </a:t>
            </a:r>
            <a:r>
              <a:rPr lang="en-GB" sz="1800" i="1" dirty="0" err="1"/>
              <a:t>Unirii</a:t>
            </a:r>
            <a:r>
              <a:rPr lang="en-GB" sz="1800" i="1" dirty="0"/>
              <a:t>. 1918</a:t>
            </a:r>
            <a:r>
              <a:rPr lang="en-GB" sz="1800" dirty="0"/>
              <a:t>, </a:t>
            </a:r>
            <a:r>
              <a:rPr lang="en-GB" sz="1800" dirty="0" err="1"/>
              <a:t>Bucureşti</a:t>
            </a:r>
            <a:r>
              <a:rPr lang="en-GB" sz="1800" dirty="0"/>
              <a:t>, </a:t>
            </a:r>
            <a:r>
              <a:rPr lang="en-GB" sz="1800" dirty="0" err="1"/>
              <a:t>Editura</a:t>
            </a:r>
            <a:r>
              <a:rPr lang="en-GB" sz="1800" dirty="0"/>
              <a:t> </a:t>
            </a:r>
            <a:r>
              <a:rPr lang="en-GB" sz="1800" dirty="0" err="1"/>
              <a:t>Fundaţiei</a:t>
            </a:r>
            <a:r>
              <a:rPr lang="en-GB" sz="1800" dirty="0"/>
              <a:t> </a:t>
            </a:r>
            <a:r>
              <a:rPr lang="en-GB" sz="1800" dirty="0" err="1"/>
              <a:t>Culturale</a:t>
            </a:r>
            <a:r>
              <a:rPr lang="en-GB" sz="1800" dirty="0"/>
              <a:t> </a:t>
            </a:r>
            <a:r>
              <a:rPr lang="en-GB" sz="1800" dirty="0" err="1"/>
              <a:t>Române</a:t>
            </a:r>
            <a:r>
              <a:rPr lang="en-GB" sz="1800" dirty="0"/>
              <a:t>, 1993</a:t>
            </a:r>
            <a:endParaRPr lang="en-GB" sz="1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05575"/>
            <a:ext cx="12192000" cy="2852225"/>
          </a:xfrm>
        </p:spPr>
        <p:txBody>
          <a:bodyPr>
            <a:normAutofit/>
          </a:bodyPr>
          <a:lstStyle/>
          <a:p>
            <a:pPr algn="l"/>
            <a:r>
              <a:rPr lang="ro-RO" b="1" dirty="0"/>
              <a:t>Sitografie:</a:t>
            </a:r>
          </a:p>
          <a:p>
            <a:pPr marL="457200" indent="-457200" algn="l">
              <a:buAutoNum type="arabicPeriod"/>
            </a:pPr>
            <a:r>
              <a:rPr lang="ro-RO" sz="1800" b="1" dirty="0">
                <a:hlinkClick r:id="rId3"/>
              </a:rPr>
              <a:t>https://ro.wikipedia.org/wiki/Unirea_Basarabiei_cu_Rom%C3%A2nia</a:t>
            </a:r>
            <a:endParaRPr lang="ro-RO" sz="1800" b="1" dirty="0"/>
          </a:p>
          <a:p>
            <a:pPr marL="457200" indent="-457200" algn="l">
              <a:buAutoNum type="arabicPeriod"/>
            </a:pPr>
            <a:r>
              <a:rPr lang="en-GB" sz="1800" b="1" dirty="0">
                <a:hlinkClick r:id="rId4"/>
              </a:rPr>
              <a:t>https://ro.wikipedia.org/wiki/Unirea_Bucovinei_cu_Rom%C3%A2nia</a:t>
            </a:r>
            <a:endParaRPr lang="ro-RO" sz="1800" b="1" dirty="0"/>
          </a:p>
          <a:p>
            <a:pPr marL="457200" indent="-457200" algn="l">
              <a:buAutoNum type="arabicPeriod"/>
            </a:pPr>
            <a:r>
              <a:rPr lang="en-GB" sz="1800" b="1" dirty="0">
                <a:hlinkClick r:id="rId5"/>
              </a:rPr>
              <a:t>https://ro.wikipedia.org/wiki/Unirea_transilvaniei_cu_Rom%C3%A2nia</a:t>
            </a:r>
            <a:endParaRPr lang="ro-RO" sz="1800" b="1" dirty="0"/>
          </a:p>
          <a:p>
            <a:pPr marL="457200" indent="-457200" algn="l">
              <a:buAutoNum type="arabicPeriod"/>
            </a:pPr>
            <a:r>
              <a:rPr lang="en-GB" sz="1800" b="1" dirty="0">
                <a:hlinkClick r:id="rId6"/>
              </a:rPr>
              <a:t>http://enciclopediaromaniei.ro/wiki/Unirea_Transilvaniei_cu_Rom%C3%A2nia</a:t>
            </a:r>
            <a:endParaRPr lang="ro-RO" sz="1800" b="1" dirty="0"/>
          </a:p>
          <a:p>
            <a:pPr marL="457200" indent="-457200" algn="l">
              <a:buAutoNum type="arabicPeriod"/>
            </a:pPr>
            <a:r>
              <a:rPr lang="en-GB" sz="1800" b="1" dirty="0"/>
              <a:t>https://www.agerpres.ro/documentare/2018/11/28/1918-anul-marii-uniri-100-de-ani-de-la-unirea-bucovinei-cu-regatul-romaniei-ziua-bucovinei--217555</a:t>
            </a:r>
          </a:p>
        </p:txBody>
      </p:sp>
    </p:spTree>
    <p:extLst>
      <p:ext uri="{BB962C8B-B14F-4D97-AF65-F5344CB8AC3E}">
        <p14:creationId xmlns:p14="http://schemas.microsoft.com/office/powerpoint/2010/main" val="40783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8302"/>
            <a:ext cx="10515600" cy="5698661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o-RO" sz="3600" dirty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endParaRPr lang="ro-RO" sz="3600" dirty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ro-RO" sz="3600" dirty="0">
                <a:latin typeface="Lucida Calligraphy" panose="03010101010101010101" pitchFamily="66" charset="0"/>
              </a:rPr>
              <a:t>Vă mulțumim pentru</a:t>
            </a:r>
          </a:p>
          <a:p>
            <a:pPr marL="0" indent="0" algn="ctr">
              <a:buNone/>
            </a:pPr>
            <a:r>
              <a:rPr lang="ro-RO" sz="3600" dirty="0">
                <a:latin typeface="Lucida Calligraphy" panose="03010101010101010101" pitchFamily="66" charset="0"/>
              </a:rPr>
              <a:t> atenție!</a:t>
            </a:r>
          </a:p>
          <a:p>
            <a:pPr marL="0" indent="0" algn="ctr">
              <a:buNone/>
            </a:pPr>
            <a:endParaRPr lang="ro-RO" sz="3600" dirty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endParaRPr lang="ro-RO" sz="3600" dirty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endParaRPr lang="ro-RO" sz="3600" dirty="0">
              <a:latin typeface="Lucida Calligraphy" panose="03010101010101010101" pitchFamily="66" charset="0"/>
            </a:endParaRPr>
          </a:p>
          <a:p>
            <a:pPr marL="0" indent="0" algn="r">
              <a:buNone/>
            </a:pPr>
            <a:endParaRPr lang="ro-RO" sz="2000" dirty="0">
              <a:latin typeface="Lucida Calligraphy" panose="03010101010101010101" pitchFamily="66" charset="0"/>
            </a:endParaRPr>
          </a:p>
          <a:p>
            <a:pPr marL="0" indent="0" algn="r">
              <a:buNone/>
            </a:pPr>
            <a:endParaRPr lang="ro-RO" sz="2000" dirty="0">
              <a:latin typeface="Lucida Calligraphy" panose="03010101010101010101" pitchFamily="66" charset="0"/>
            </a:endParaRPr>
          </a:p>
          <a:p>
            <a:pPr marL="0" indent="0" algn="r">
              <a:buNone/>
            </a:pPr>
            <a:r>
              <a:rPr lang="ro-RO" sz="2000" dirty="0">
                <a:latin typeface="Lucida Calligraphy" panose="03010101010101010101" pitchFamily="66" charset="0"/>
              </a:rPr>
              <a:t>Realizat: Elevii CJExBN_grupa_ISTORIE</a:t>
            </a:r>
            <a:endParaRPr lang="en-GB" sz="20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6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45" y="141288"/>
            <a:ext cx="9633398" cy="65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7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7624"/>
            <a:ext cx="10515600" cy="652037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it-IT" sz="3100" dirty="0"/>
              <a:t>Anul 1918 reprezintă în istoria poporului român anul triumfului idealului naţional, anul încununării victorioase a lungului şir de lupte şi sacrificii umane şi materiale pentru făurirea statului naţional unitar. Acest proces istoric, desfăşurat pe întreg spaţiul de locuire românesc, </a:t>
            </a:r>
            <a:r>
              <a:rPr lang="ro-RO" sz="3100" dirty="0"/>
              <a:t>s-a datorat unor </a:t>
            </a:r>
            <a:r>
              <a:rPr lang="it-IT" sz="3100" dirty="0"/>
              <a:t>puternice</a:t>
            </a:r>
            <a:r>
              <a:rPr lang="ro-RO" sz="3100" dirty="0"/>
              <a:t> acțiuni ale românilor</a:t>
            </a:r>
            <a:r>
              <a:rPr lang="it-IT" sz="3100" dirty="0"/>
              <a:t> în</a:t>
            </a:r>
            <a:r>
              <a:rPr lang="ro-RO" sz="3100" dirty="0"/>
              <a:t> anii </a:t>
            </a:r>
            <a:r>
              <a:rPr lang="it-IT" sz="3100" dirty="0"/>
              <a:t> 1784, 1821, 1848-1849, </a:t>
            </a:r>
            <a:r>
              <a:rPr lang="ro-RO" sz="3100" dirty="0"/>
              <a:t>dar </a:t>
            </a:r>
            <a:r>
              <a:rPr lang="it-IT" sz="3100" dirty="0"/>
              <a:t>şi evenimente</a:t>
            </a:r>
            <a:r>
              <a:rPr lang="ro-RO" sz="3100" dirty="0"/>
              <a:t>lor </a:t>
            </a:r>
            <a:r>
              <a:rPr lang="it-IT" sz="3100" dirty="0"/>
              <a:t> cardinale cum ar fi unirea Moldovei şi Munteniei în 1859, proclamarea independenţei ţării de sub dominaţia otomană, consfinţită pe câmpul de luptă de armata românǎ în războiul din 1877-1878, </a:t>
            </a:r>
            <a:r>
              <a:rPr lang="ro-RO" sz="3100" dirty="0"/>
              <a:t>participarea  românilor alături de puterile Antantei la Primul război mondial, </a:t>
            </a:r>
            <a:r>
              <a:rPr lang="it-IT" sz="3100" dirty="0"/>
              <a:t>precum şi adunările reprezentative, democratic alese ale românilor din teritoriile aflate sub stăpânirea străină de la Chişinău, Cernăuţi şi Alba Iulia din 1918.</a:t>
            </a:r>
            <a:endParaRPr lang="ro-RO" sz="3100" dirty="0"/>
          </a:p>
          <a:p>
            <a:pPr marL="0" indent="0" algn="just">
              <a:buNone/>
            </a:pPr>
            <a:endParaRPr lang="ro-RO" sz="3100" dirty="0"/>
          </a:p>
          <a:p>
            <a:pPr algn="just"/>
            <a:r>
              <a:rPr lang="it-IT" sz="3100" dirty="0"/>
              <a:t>Aceste memorabile momente din 1918 au făcut ca jertfa ostaşilor români în primul război mondial să nu fi fost zadarnică. Ceea ce la 1600 – prin fapta </a:t>
            </a:r>
            <a:r>
              <a:rPr lang="ro-RO" sz="3100" dirty="0"/>
              <a:t> lui Mihai </a:t>
            </a:r>
            <a:r>
              <a:rPr lang="it-IT" sz="3100" dirty="0"/>
              <a:t>Viteazu – fusese doar o clipă de vis, la 1 Decembrie 1918 devenea cea mai miraculoasă realizare a acestui popor. </a:t>
            </a:r>
            <a:endParaRPr lang="ro-RO" sz="3100" dirty="0"/>
          </a:p>
          <a:p>
            <a:pPr marL="0" indent="0" algn="just">
              <a:buNone/>
            </a:pPr>
            <a:endParaRPr lang="it-IT" sz="3100" dirty="0"/>
          </a:p>
          <a:p>
            <a:pPr algn="just"/>
            <a:r>
              <a:rPr lang="it-IT" sz="3100" dirty="0"/>
              <a:t>       Organizaţi în state separate din punct de vedere politic, ameninţaţi mereu de expansiunea vecinilor mai puternici, cu părţi din teritoriul strămoşesc – Transilvania, Banat, Bucovina, Basarabia, Dobrogea – anexate de cele trei mari imperii, otoman, habsburgic (din 1867 austro-ungar) şi rus, românii şi-au păstrat dintotdeauna conştiinţa că aparţin aceluiaşi popor, că au aceeaşi geneză.</a:t>
            </a:r>
            <a:endParaRPr lang="en-US" sz="31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0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000">
        <p:checker/>
      </p:transition>
    </mc:Choice>
    <mc:Fallback xmlns="">
      <p:transition spd="slow" advTm="7000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45" y="0"/>
            <a:ext cx="12037255" cy="6858000"/>
          </a:xfrm>
        </p:spPr>
        <p:txBody>
          <a:bodyPr/>
          <a:lstStyle/>
          <a:p>
            <a:pPr marL="0" indent="0">
              <a:buNone/>
            </a:pPr>
            <a:r>
              <a:rPr lang="ro-RO" sz="3200" b="1" dirty="0"/>
              <a:t>BASARABIA </a:t>
            </a:r>
            <a:r>
              <a:rPr lang="en-GB" dirty="0">
                <a:solidFill>
                  <a:srgbClr val="FF0000"/>
                </a:solidFill>
              </a:rPr>
              <a:t> </a:t>
            </a:r>
            <a:r>
              <a:rPr lang="en-GB" dirty="0"/>
              <a:t>(</a:t>
            </a:r>
            <a:r>
              <a:rPr lang="en-GB" dirty="0" err="1"/>
              <a:t>așa</a:t>
            </a:r>
            <a:r>
              <a:rPr lang="en-GB" dirty="0"/>
              <a:t> cum </a:t>
            </a:r>
            <a:r>
              <a:rPr lang="en-GB" dirty="0" err="1"/>
              <a:t>fusese</a:t>
            </a:r>
            <a:r>
              <a:rPr lang="en-GB" dirty="0"/>
              <a:t> </a:t>
            </a:r>
            <a:r>
              <a:rPr lang="en-GB" dirty="0" err="1"/>
              <a:t>definită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cadrul</a:t>
            </a:r>
            <a:r>
              <a:rPr lang="en-GB" dirty="0"/>
              <a:t> </a:t>
            </a:r>
            <a:r>
              <a:rPr lang="en-GB" dirty="0" err="1"/>
              <a:t>administrației</a:t>
            </a:r>
            <a:r>
              <a:rPr lang="en-GB" dirty="0"/>
              <a:t> </a:t>
            </a:r>
            <a:r>
              <a:rPr lang="en-GB" dirty="0" err="1"/>
              <a:t>țariste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 </a:t>
            </a:r>
            <a:r>
              <a:rPr lang="ro-RO" dirty="0"/>
              <a:t>1812</a:t>
            </a:r>
            <a:r>
              <a:rPr lang="en-GB" dirty="0"/>
              <a:t> la </a:t>
            </a:r>
            <a:r>
              <a:rPr lang="ro-RO" dirty="0"/>
              <a:t>Tratatul de la București</a:t>
            </a:r>
            <a:r>
              <a:rPr lang="en-GB" dirty="0"/>
              <a:t>) s-a </a:t>
            </a:r>
            <a:r>
              <a:rPr lang="en-GB" dirty="0" err="1"/>
              <a:t>constituit</a:t>
            </a:r>
            <a:r>
              <a:rPr lang="en-GB" dirty="0"/>
              <a:t> ca </a:t>
            </a:r>
            <a:r>
              <a:rPr lang="ro-RO" dirty="0"/>
              <a:t>Republică Democrată Moldovenească </a:t>
            </a:r>
            <a:r>
              <a:rPr lang="en-GB" dirty="0"/>
              <a:t>la </a:t>
            </a:r>
            <a:r>
              <a:rPr lang="en-GB" dirty="0" err="1"/>
              <a:t>sfârșitul</a:t>
            </a:r>
            <a:r>
              <a:rPr lang="en-GB" dirty="0"/>
              <a:t> </a:t>
            </a:r>
            <a:r>
              <a:rPr lang="en-GB" dirty="0" err="1"/>
              <a:t>anului</a:t>
            </a:r>
            <a:r>
              <a:rPr lang="en-GB" dirty="0"/>
              <a:t> 1917, </a:t>
            </a:r>
            <a:r>
              <a:rPr lang="en-GB" dirty="0" err="1"/>
              <a:t>proclamându-și</a:t>
            </a:r>
            <a:r>
              <a:rPr lang="en-GB" dirty="0"/>
              <a:t> </a:t>
            </a:r>
            <a:r>
              <a:rPr lang="en-GB" dirty="0" err="1"/>
              <a:t>întâi</a:t>
            </a:r>
            <a:r>
              <a:rPr lang="en-GB" dirty="0"/>
              <a:t> </a:t>
            </a:r>
            <a:r>
              <a:rPr lang="en-GB" dirty="0" err="1"/>
              <a:t>autonomia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cadrul</a:t>
            </a:r>
            <a:r>
              <a:rPr lang="en-GB" dirty="0"/>
              <a:t> </a:t>
            </a:r>
            <a:r>
              <a:rPr lang="ro-RO" dirty="0"/>
              <a:t>Republicii Ruse </a:t>
            </a:r>
            <a:r>
              <a:rPr lang="en-GB" dirty="0"/>
              <a:t>, </a:t>
            </a:r>
            <a:r>
              <a:rPr lang="en-GB" dirty="0" err="1"/>
              <a:t>apoi</a:t>
            </a:r>
            <a:r>
              <a:rPr lang="en-GB" dirty="0"/>
              <a:t>, </a:t>
            </a:r>
            <a:r>
              <a:rPr lang="en-GB" dirty="0" err="1"/>
              <a:t>după</a:t>
            </a:r>
            <a:r>
              <a:rPr lang="en-GB" dirty="0"/>
              <a:t> </a:t>
            </a:r>
            <a:r>
              <a:rPr lang="ro-RO" dirty="0"/>
              <a:t>Revoluția din Octombrie</a:t>
            </a:r>
            <a:r>
              <a:rPr lang="en-GB" dirty="0"/>
              <a:t>, </a:t>
            </a:r>
            <a:r>
              <a:rPr lang="en-GB" dirty="0" err="1"/>
              <a:t>independența</a:t>
            </a:r>
            <a:r>
              <a:rPr lang="en-GB" dirty="0"/>
              <a:t> </a:t>
            </a:r>
            <a:r>
              <a:rPr lang="en-GB" dirty="0" err="1"/>
              <a:t>față</a:t>
            </a:r>
            <a:r>
              <a:rPr lang="en-GB" dirty="0"/>
              <a:t> de </a:t>
            </a:r>
            <a:r>
              <a:rPr lang="ro-RO" dirty="0"/>
              <a:t>Rusia bolșevică</a:t>
            </a:r>
            <a:r>
              <a:rPr lang="en-GB" dirty="0"/>
              <a:t> </a:t>
            </a:r>
            <a:r>
              <a:rPr lang="en-GB" dirty="0" err="1"/>
              <a:t>și</a:t>
            </a:r>
            <a:r>
              <a:rPr lang="en-GB" dirty="0"/>
              <a:t>, </a:t>
            </a:r>
            <a:r>
              <a:rPr lang="en-GB" dirty="0" err="1"/>
              <a:t>după</a:t>
            </a:r>
            <a:r>
              <a:rPr lang="en-GB" dirty="0"/>
              <a:t> </a:t>
            </a:r>
            <a:r>
              <a:rPr lang="en-GB" dirty="0" err="1"/>
              <a:t>câteva</a:t>
            </a:r>
            <a:r>
              <a:rPr lang="en-GB" dirty="0"/>
              <a:t> </a:t>
            </a:r>
            <a:r>
              <a:rPr lang="en-GB" dirty="0" err="1"/>
              <a:t>luni</a:t>
            </a:r>
            <a:r>
              <a:rPr lang="en-GB" dirty="0"/>
              <a:t>, la 27 </a:t>
            </a:r>
            <a:r>
              <a:rPr lang="en-GB" dirty="0" err="1"/>
              <a:t>marti</a:t>
            </a:r>
            <a:r>
              <a:rPr lang="ro-RO" dirty="0"/>
              <a:t>e</a:t>
            </a:r>
            <a:r>
              <a:rPr lang="en-GB" dirty="0"/>
              <a:t>/9 </a:t>
            </a:r>
            <a:r>
              <a:rPr lang="en-GB" dirty="0" err="1"/>
              <a:t>aprilie</a:t>
            </a:r>
            <a:r>
              <a:rPr lang="en-GB" dirty="0"/>
              <a:t> 1918 </a:t>
            </a:r>
            <a:r>
              <a:rPr lang="en-GB" dirty="0" err="1"/>
              <a:t>unirea</a:t>
            </a:r>
            <a:r>
              <a:rPr lang="en-GB" dirty="0"/>
              <a:t> cu </a:t>
            </a:r>
            <a:r>
              <a:rPr lang="en-GB" dirty="0" err="1"/>
              <a:t>Regatu</a:t>
            </a:r>
            <a:r>
              <a:rPr lang="ro-RO" dirty="0"/>
              <a:t>l</a:t>
            </a:r>
            <a:r>
              <a:rPr lang="en-GB" dirty="0"/>
              <a:t> </a:t>
            </a:r>
            <a:r>
              <a:rPr lang="en-GB" dirty="0" err="1"/>
              <a:t>României</a:t>
            </a:r>
            <a:r>
              <a:rPr lang="en-GB" dirty="0"/>
              <a:t>,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cadrul</a:t>
            </a:r>
            <a:r>
              <a:rPr lang="en-GB" dirty="0"/>
              <a:t> </a:t>
            </a:r>
            <a:r>
              <a:rPr lang="en-GB" dirty="0" err="1"/>
              <a:t>căruia</a:t>
            </a:r>
            <a:r>
              <a:rPr lang="en-GB" dirty="0"/>
              <a:t> a </a:t>
            </a:r>
            <a:r>
              <a:rPr lang="en-GB" dirty="0" err="1"/>
              <a:t>constituit</a:t>
            </a:r>
            <a:r>
              <a:rPr lang="en-GB" dirty="0"/>
              <a:t> o </a:t>
            </a:r>
            <a:r>
              <a:rPr lang="en-GB" dirty="0" err="1"/>
              <a:t>provincie</a:t>
            </a:r>
            <a:r>
              <a:rPr lang="en-GB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9" y="2447778"/>
            <a:ext cx="4572000" cy="4410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236" y="2447778"/>
            <a:ext cx="4529797" cy="44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0"/>
            <a:ext cx="564114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74" y="0"/>
            <a:ext cx="5416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006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3206"/>
            <a:ext cx="6096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vi-VN" b="1" i="1" dirty="0">
                <a:solidFill>
                  <a:srgbClr val="000000"/>
                </a:solidFill>
              </a:rPr>
              <a:t>La 3/16 octombrie</a:t>
            </a:r>
            <a:r>
              <a:rPr lang="vi-VN" dirty="0">
                <a:solidFill>
                  <a:srgbClr val="000000"/>
                </a:solidFill>
              </a:rPr>
              <a:t>, Carol I proclama federalizarea Imperiului, însă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vi-VN" dirty="0">
                <a:solidFill>
                  <a:srgbClr val="000000"/>
                </a:solidFill>
              </a:rPr>
              <a:t>fără să recunoască şi drepturile românilor. Naşterea statelor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vi-VN" dirty="0">
                <a:solidFill>
                  <a:srgbClr val="000000"/>
                </a:solidFill>
              </a:rPr>
              <a:t>naţionale era iminentă, însă situaţia românilor din Imperiu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continua să fie foarte incertă. În aceste condiţii, adunarea </a:t>
            </a:r>
            <a:r>
              <a:rPr lang="en-US" dirty="0" err="1">
                <a:solidFill>
                  <a:srgbClr val="000000"/>
                </a:solidFill>
              </a:rPr>
              <a:t>românilor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emigraţi</a:t>
            </a:r>
            <a:r>
              <a:rPr lang="en-US" dirty="0">
                <a:solidFill>
                  <a:srgbClr val="000000"/>
                </a:solidFill>
              </a:rPr>
              <a:t> din Austro-</a:t>
            </a:r>
            <a:r>
              <a:rPr lang="en-US" dirty="0" err="1">
                <a:solidFill>
                  <a:srgbClr val="000000"/>
                </a:solidFill>
              </a:rPr>
              <a:t>Ungaria</a:t>
            </a:r>
            <a:r>
              <a:rPr lang="en-US" dirty="0">
                <a:solidFill>
                  <a:srgbClr val="000000"/>
                </a:solidFill>
              </a:rPr>
              <a:t> se </a:t>
            </a:r>
            <a:r>
              <a:rPr lang="en-US" dirty="0" err="1">
                <a:solidFill>
                  <a:srgbClr val="000000"/>
                </a:solidFill>
              </a:rPr>
              <a:t>reunea</a:t>
            </a:r>
            <a:r>
              <a:rPr lang="en-US" dirty="0">
                <a:solidFill>
                  <a:srgbClr val="000000"/>
                </a:solidFill>
              </a:rPr>
              <a:t> la </a:t>
            </a:r>
            <a:r>
              <a:rPr lang="en-US" dirty="0" err="1">
                <a:solidFill>
                  <a:srgbClr val="000000"/>
                </a:solidFill>
              </a:rPr>
              <a:t>Iaşi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şi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adopta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vi-VN" dirty="0">
                <a:solidFill>
                  <a:srgbClr val="000000"/>
                </a:solidFill>
              </a:rPr>
              <a:t>o rezoluţie prin care respingea federalizarea şi declara hotărârea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românilor</a:t>
            </a:r>
            <a:r>
              <a:rPr lang="en-US" dirty="0">
                <a:solidFill>
                  <a:srgbClr val="000000"/>
                </a:solidFill>
              </a:rPr>
              <a:t> de a </a:t>
            </a:r>
            <a:r>
              <a:rPr lang="en-US" dirty="0" err="1">
                <a:solidFill>
                  <a:srgbClr val="000000"/>
                </a:solidFill>
              </a:rPr>
              <a:t>lupta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pentru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întregirea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neamului</a:t>
            </a:r>
            <a:r>
              <a:rPr lang="en-US" dirty="0">
                <a:solidFill>
                  <a:srgbClr val="000000"/>
                </a:solidFill>
              </a:rPr>
              <a:t> sub un </a:t>
            </a:r>
            <a:r>
              <a:rPr lang="en-US" dirty="0" err="1">
                <a:solidFill>
                  <a:srgbClr val="000000"/>
                </a:solidFill>
              </a:rPr>
              <a:t>singur</a:t>
            </a:r>
            <a:r>
              <a:rPr lang="en-US" dirty="0">
                <a:solidFill>
                  <a:srgbClr val="000000"/>
                </a:solidFill>
              </a:rPr>
              <a:t> stat </a:t>
            </a:r>
            <a:r>
              <a:rPr lang="en-US" dirty="0" err="1">
                <a:solidFill>
                  <a:srgbClr val="000000"/>
                </a:solidFill>
              </a:rPr>
              <a:t>unitar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lvl="0" algn="just"/>
            <a:r>
              <a:rPr lang="es-ES" dirty="0">
                <a:solidFill>
                  <a:srgbClr val="000000"/>
                </a:solidFill>
              </a:rPr>
              <a:t>      </a:t>
            </a:r>
            <a:r>
              <a:rPr lang="es-ES" b="1" i="1" dirty="0">
                <a:solidFill>
                  <a:srgbClr val="000000"/>
                </a:solidFill>
              </a:rPr>
              <a:t>La 19 </a:t>
            </a:r>
            <a:r>
              <a:rPr lang="es-ES" b="1" i="1" dirty="0" err="1">
                <a:solidFill>
                  <a:srgbClr val="000000"/>
                </a:solidFill>
              </a:rPr>
              <a:t>octombrie</a:t>
            </a:r>
            <a:r>
              <a:rPr lang="es-ES" b="1" i="1" dirty="0">
                <a:solidFill>
                  <a:srgbClr val="000000"/>
                </a:solidFill>
              </a:rPr>
              <a:t> 1918 </a:t>
            </a:r>
            <a:r>
              <a:rPr lang="es-ES" dirty="0" err="1">
                <a:solidFill>
                  <a:srgbClr val="000000"/>
                </a:solidFill>
              </a:rPr>
              <a:t>Ucraina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îşi</a:t>
            </a:r>
            <a:r>
              <a:rPr lang="es-ES" dirty="0">
                <a:solidFill>
                  <a:srgbClr val="000000"/>
                </a:solidFill>
              </a:rPr>
              <a:t> proclama </a:t>
            </a:r>
            <a:r>
              <a:rPr lang="es-ES" dirty="0" err="1">
                <a:solidFill>
                  <a:srgbClr val="000000"/>
                </a:solidFill>
              </a:rPr>
              <a:t>independenţa</a:t>
            </a:r>
            <a:r>
              <a:rPr lang="es-ES" dirty="0">
                <a:solidFill>
                  <a:srgbClr val="000000"/>
                </a:solidFill>
              </a:rPr>
              <a:t>. </a:t>
            </a:r>
            <a:r>
              <a:rPr lang="es-ES" dirty="0" err="1">
                <a:solidFill>
                  <a:srgbClr val="000000"/>
                </a:solidFill>
              </a:rPr>
              <a:t>Noul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vi-VN" dirty="0">
                <a:solidFill>
                  <a:srgbClr val="000000"/>
                </a:solidFill>
              </a:rPr>
              <a:t>stat naţional proclamat la Liov includea şi Bucovina nord-estică,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vi-VN" dirty="0">
                <a:solidFill>
                  <a:srgbClr val="000000"/>
                </a:solidFill>
              </a:rPr>
              <a:t>cu oraşele Cernăuţi, Storojineţ şi Siret. Proclamaţia de la Liov 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produs</a:t>
            </a:r>
            <a:r>
              <a:rPr lang="es-ES" dirty="0">
                <a:solidFill>
                  <a:srgbClr val="000000"/>
                </a:solidFill>
              </a:rPr>
              <a:t> un val de </a:t>
            </a:r>
            <a:r>
              <a:rPr lang="es-ES" dirty="0" err="1">
                <a:solidFill>
                  <a:srgbClr val="000000"/>
                </a:solidFill>
              </a:rPr>
              <a:t>îngrijorare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în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rândurile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românilor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bucovineni</a:t>
            </a:r>
            <a:r>
              <a:rPr lang="es-ES" dirty="0">
                <a:solidFill>
                  <a:srgbClr val="000000"/>
                </a:solidFill>
              </a:rPr>
              <a:t>. </a:t>
            </a:r>
            <a:r>
              <a:rPr lang="it-IT" dirty="0">
                <a:solidFill>
                  <a:srgbClr val="000000"/>
                </a:solidFill>
              </a:rPr>
              <a:t>Eforturile lor unioniste trebuiau intensificate, altfel riscau să intre </a:t>
            </a:r>
            <a:r>
              <a:rPr lang="fr-FR" dirty="0" err="1">
                <a:solidFill>
                  <a:srgbClr val="000000"/>
                </a:solidFill>
              </a:rPr>
              <a:t>în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componenţa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Ucrainei</a:t>
            </a:r>
            <a:r>
              <a:rPr lang="fr-FR" dirty="0">
                <a:solidFill>
                  <a:srgbClr val="000000"/>
                </a:solidFill>
              </a:rPr>
              <a:t>.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096000" y="191320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În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acest</a:t>
            </a:r>
            <a:r>
              <a:rPr lang="fr-FR" dirty="0">
                <a:solidFill>
                  <a:srgbClr val="000000"/>
                </a:solidFill>
              </a:rPr>
              <a:t> sens, </a:t>
            </a:r>
            <a:r>
              <a:rPr lang="fr-FR" b="1" i="1" dirty="0">
                <a:solidFill>
                  <a:srgbClr val="000000"/>
                </a:solidFill>
              </a:rPr>
              <a:t>la 22 </a:t>
            </a:r>
            <a:r>
              <a:rPr lang="fr-FR" b="1" i="1" dirty="0" err="1">
                <a:solidFill>
                  <a:srgbClr val="000000"/>
                </a:solidFill>
              </a:rPr>
              <a:t>octombrie</a:t>
            </a:r>
            <a:r>
              <a:rPr lang="fr-FR" b="1" i="1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a </a:t>
            </a:r>
            <a:r>
              <a:rPr lang="fr-FR" dirty="0" err="1">
                <a:solidFill>
                  <a:srgbClr val="000000"/>
                </a:solidFill>
              </a:rPr>
              <a:t>apărut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vi-VN" dirty="0">
                <a:solidFill>
                  <a:srgbClr val="000000"/>
                </a:solidFill>
              </a:rPr>
              <a:t>la Cernăuţi ziarul „Glasul Bucovinei”, sub conducerea lui Sextil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vi-VN" dirty="0">
                <a:solidFill>
                  <a:srgbClr val="000000"/>
                </a:solidFill>
              </a:rPr>
              <a:t>Puşcariu, în care fruntaşii bucovineni publică editorialul „Ce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vrem?”, un veritabil document programator pentru românii din </a:t>
            </a:r>
            <a:r>
              <a:rPr lang="en-US" dirty="0">
                <a:solidFill>
                  <a:srgbClr val="000000"/>
                </a:solidFill>
              </a:rPr>
              <a:t>Bucovina.</a:t>
            </a:r>
            <a:r>
              <a:rPr lang="en-US" dirty="0">
                <a:solidFill>
                  <a:srgbClr val="EAEAEA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Adunarea</a:t>
            </a:r>
            <a:r>
              <a:rPr lang="en-US" dirty="0">
                <a:solidFill>
                  <a:srgbClr val="000000"/>
                </a:solidFill>
              </a:rPr>
              <a:t> din 14/27 </a:t>
            </a:r>
            <a:r>
              <a:rPr lang="en-US" dirty="0" err="1">
                <a:solidFill>
                  <a:srgbClr val="000000"/>
                </a:solidFill>
              </a:rPr>
              <a:t>octombrie</a:t>
            </a:r>
            <a:r>
              <a:rPr lang="en-US" dirty="0">
                <a:solidFill>
                  <a:srgbClr val="000000"/>
                </a:solidFill>
              </a:rPr>
              <a:t>, decide cu </a:t>
            </a:r>
            <a:r>
              <a:rPr lang="vi-VN" dirty="0">
                <a:solidFill>
                  <a:srgbClr val="000000"/>
                </a:solidFill>
              </a:rPr>
              <a:t>unanimitate de voturi, dar cu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vi-VN" dirty="0">
                <a:solidFill>
                  <a:srgbClr val="000000"/>
                </a:solidFill>
              </a:rPr>
              <a:t>opoziţie ucraineană, unirea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Bucovinei la celelalte provincii româneşti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75" y="3944530"/>
            <a:ext cx="4718979" cy="291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911" y="0"/>
            <a:ext cx="8581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15 / 28 NOIEMBRIE 1918:</a:t>
            </a:r>
            <a:br>
              <a:rPr lang="ro-RO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o-RO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UNIREA  BUCOVINEI CU ROMÂNIA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3" y="788701"/>
            <a:ext cx="10203765" cy="60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adio Romania International - Unirea Transilvaniei cu România, decisă prin  v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95" y="1839351"/>
            <a:ext cx="60960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6265"/>
          </a:xfrm>
        </p:spPr>
        <p:txBody>
          <a:bodyPr>
            <a:normAutofit/>
          </a:bodyPr>
          <a:lstStyle/>
          <a:p>
            <a:pPr algn="ctr"/>
            <a:r>
              <a:rPr lang="ro-RO" sz="5400" b="1" dirty="0"/>
              <a:t>UNIREA TRANSILVANIEI CU ROMÂNIA</a:t>
            </a:r>
            <a:endParaRPr lang="en-GB" sz="5400" b="1" dirty="0"/>
          </a:p>
        </p:txBody>
      </p:sp>
      <p:pic>
        <p:nvPicPr>
          <p:cNvPr id="2052" name="Picture 4" descr="Radio Romania International - Unirea Transilvaniei cu România, decisă prin  vo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265"/>
            <a:ext cx="12192000" cy="59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35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:checker/>
      </p:transition>
    </mc:Choice>
    <mc:Fallback xmlns="">
      <p:transition spd="slow" advTm="4000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1385</Words>
  <Application>Microsoft Office PowerPoint</Application>
  <PresentationFormat>Ecran lat</PresentationFormat>
  <Paragraphs>36</Paragraphs>
  <Slides>16</Slides>
  <Notes>0</Notes>
  <HiddenSlides>0</HiddenSlides>
  <MMClips>3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16</vt:i4>
      </vt:variant>
    </vt:vector>
  </HeadingPairs>
  <TitlesOfParts>
    <vt:vector size="23" baseType="lpstr">
      <vt:lpstr>Arial</vt:lpstr>
      <vt:lpstr>Arial Rounded MT Bold</vt:lpstr>
      <vt:lpstr>Calibri</vt:lpstr>
      <vt:lpstr>Calibri Light</vt:lpstr>
      <vt:lpstr>Lucida Calligraphy</vt:lpstr>
      <vt:lpstr>Verdana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UNIREA TRANSILVANIEI CU ROMÂNIA</vt:lpstr>
      <vt:lpstr>Prezentare PowerPoint</vt:lpstr>
      <vt:lpstr>Prezentare PowerPoint</vt:lpstr>
      <vt:lpstr>Prezentare PowerPoint</vt:lpstr>
      <vt:lpstr>Prezentare PowerPoint</vt:lpstr>
      <vt:lpstr>Prezentare PowerPoint</vt:lpstr>
      <vt:lpstr>Bibliografie:  1. Istoria poporului român, Editura Ştiinţifică, Bucureşti, 1970. 2. Istoria României. Transilvania, vol. II, Editura „George Bariţiu”, Cluj-Napoca, 1997.    PDF, 1,33 MB 3. Iancu Gheorghe, Contribuţia Consiliului Dirigent la consolidarea Statului naţional unitar român (1918-1920), Editura Dacia, Cluj-Napoca, 1985. 4. Ioan Scurtu (coord.), România. Documentele Unirii. 1918, Bucureşti, Editura Fundaţiei Culturale Române, 1993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Misu</dc:creator>
  <cp:lastModifiedBy>Excelenta Bistrita</cp:lastModifiedBy>
  <cp:revision>31</cp:revision>
  <dcterms:created xsi:type="dcterms:W3CDTF">2021-11-29T14:51:21Z</dcterms:created>
  <dcterms:modified xsi:type="dcterms:W3CDTF">2021-11-30T07:20:05Z</dcterms:modified>
</cp:coreProperties>
</file>